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3"/>
  </p:notesMasterIdLst>
  <p:sldIdLst>
    <p:sldId id="263" r:id="rId2"/>
    <p:sldId id="286" r:id="rId3"/>
    <p:sldId id="284" r:id="rId4"/>
    <p:sldId id="262" r:id="rId5"/>
    <p:sldId id="289" r:id="rId6"/>
    <p:sldId id="285" r:id="rId7"/>
    <p:sldId id="258" r:id="rId8"/>
    <p:sldId id="270" r:id="rId9"/>
    <p:sldId id="266" r:id="rId10"/>
    <p:sldId id="264" r:id="rId11"/>
    <p:sldId id="265" r:id="rId12"/>
    <p:sldId id="260" r:id="rId13"/>
    <p:sldId id="261" r:id="rId14"/>
    <p:sldId id="267" r:id="rId15"/>
    <p:sldId id="259" r:id="rId16"/>
    <p:sldId id="287"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274"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CA2E1-9972-4045-8F5B-E10D32552AA6}" type="datetimeFigureOut">
              <a:rPr lang="it-IT" smtClean="0"/>
              <a:t>03/02/2026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9ACD5-DD04-41A0-857D-3A1B7DA053CF}" type="slidenum">
              <a:rPr lang="it-IT" smtClean="0"/>
              <a:t>‹N›</a:t>
            </a:fld>
            <a:endParaRPr lang="it-IT"/>
          </a:p>
        </p:txBody>
      </p:sp>
    </p:spTree>
    <p:extLst>
      <p:ext uri="{BB962C8B-B14F-4D97-AF65-F5344CB8AC3E}">
        <p14:creationId xmlns:p14="http://schemas.microsoft.com/office/powerpoint/2010/main" val="355865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5F2DF66-AB33-4EC7-B74B-648932E30269}" type="slidenum">
              <a:rPr lang="it-IT" smtClean="0"/>
              <a:t>26</a:t>
            </a:fld>
            <a:endParaRPr lang="it-IT"/>
          </a:p>
        </p:txBody>
      </p:sp>
    </p:spTree>
    <p:extLst>
      <p:ext uri="{BB962C8B-B14F-4D97-AF65-F5344CB8AC3E}">
        <p14:creationId xmlns:p14="http://schemas.microsoft.com/office/powerpoint/2010/main" val="1950434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08233A42-4227-4617-8719-C7873E81DDFD}"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00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2AF37A39-95ED-4A02-A798-E16602316B1A}" type="datetimeFigureOut">
              <a:rPr lang="it-IT" smtClean="0"/>
              <a:t>03/02/2026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71043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005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313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277175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135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279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6652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6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219590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2AF37A39-95ED-4A02-A798-E16602316B1A}" type="datetimeFigureOut">
              <a:rPr lang="it-IT" smtClean="0"/>
              <a:t>03/02/2026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8233A42-4227-4617-8719-C7873E81DDFD}"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9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2AF37A39-95ED-4A02-A798-E16602316B1A}" type="datetimeFigureOut">
              <a:rPr lang="it-IT" smtClean="0"/>
              <a:t>03/02/2026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77372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2AF37A39-95ED-4A02-A798-E16602316B1A}" type="datetimeFigureOut">
              <a:rPr lang="it-IT" smtClean="0"/>
              <a:t>03/02/2026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8233A42-4227-4617-8719-C7873E81DDFD}"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006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2AF37A39-95ED-4A02-A798-E16602316B1A}" type="datetimeFigureOut">
              <a:rPr lang="it-IT" smtClean="0"/>
              <a:t>03/02/2026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8233A42-4227-4617-8719-C7873E81DDFD}"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47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37A39-95ED-4A02-A798-E16602316B1A}" type="datetimeFigureOut">
              <a:rPr lang="it-IT" smtClean="0"/>
              <a:t>03/02/2026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56875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2AF37A39-95ED-4A02-A798-E16602316B1A}" type="datetimeFigureOut">
              <a:rPr lang="it-IT" smtClean="0"/>
              <a:t>03/02/2026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8233A42-4227-4617-8719-C7873E81DDFD}"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46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smtClean="0"/>
              <a:t>Fare clic per modificare lo stile del titolo</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2AF37A39-95ED-4A02-A798-E16602316B1A}" type="datetimeFigureOut">
              <a:rPr lang="it-IT" smtClean="0"/>
              <a:t>03/02/2026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8233A42-4227-4617-8719-C7873E81DDFD}" type="slidenum">
              <a:rPr lang="it-IT" smtClean="0"/>
              <a:t>‹N›</a:t>
            </a:fld>
            <a:endParaRPr lang="it-IT"/>
          </a:p>
        </p:txBody>
      </p:sp>
    </p:spTree>
    <p:extLst>
      <p:ext uri="{BB962C8B-B14F-4D97-AF65-F5344CB8AC3E}">
        <p14:creationId xmlns:p14="http://schemas.microsoft.com/office/powerpoint/2010/main" val="249869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F37A39-95ED-4A02-A798-E16602316B1A}" type="datetimeFigureOut">
              <a:rPr lang="it-IT" smtClean="0"/>
              <a:t>03/02/2026</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8233A42-4227-4617-8719-C7873E81DDFD}" type="slidenum">
              <a:rPr lang="it-IT" smtClean="0"/>
              <a:t>‹N›</a:t>
            </a:fld>
            <a:endParaRPr lang="it-IT"/>
          </a:p>
        </p:txBody>
      </p:sp>
    </p:spTree>
    <p:extLst>
      <p:ext uri="{BB962C8B-B14F-4D97-AF65-F5344CB8AC3E}">
        <p14:creationId xmlns:p14="http://schemas.microsoft.com/office/powerpoint/2010/main" val="34593739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898049"/>
            <a:ext cx="9601196" cy="1303867"/>
          </a:xfrm>
        </p:spPr>
        <p:txBody>
          <a:bodyPr>
            <a:normAutofit fontScale="90000"/>
          </a:bodyPr>
          <a:lstStyle/>
          <a:p>
            <a:r>
              <a:rPr lang="it-IT" sz="4000" b="1" dirty="0" smtClean="0"/>
              <a:t>BANDO PARCO AGRISOLARE 2026</a:t>
            </a:r>
            <a:br>
              <a:rPr lang="it-IT" sz="4000" b="1" dirty="0" smtClean="0"/>
            </a:br>
            <a:r>
              <a:rPr lang="it-IT" sz="4000" b="1" dirty="0" smtClean="0"/>
              <a:t>M2C1-I4 «FACILITY </a:t>
            </a:r>
            <a:r>
              <a:rPr lang="it-IT" sz="4000" b="1" dirty="0"/>
              <a:t>P</a:t>
            </a:r>
            <a:r>
              <a:rPr lang="it-IT" sz="4000" b="1" dirty="0" smtClean="0"/>
              <a:t>arco </a:t>
            </a:r>
            <a:r>
              <a:rPr lang="it-IT" sz="4000" b="1" dirty="0" err="1"/>
              <a:t>A</a:t>
            </a:r>
            <a:r>
              <a:rPr lang="it-IT" sz="4000" b="1" dirty="0" err="1" smtClean="0"/>
              <a:t>grisolare</a:t>
            </a:r>
            <a:r>
              <a:rPr lang="it-IT" sz="4000" b="1" dirty="0" smtClean="0"/>
              <a:t>»</a:t>
            </a:r>
            <a:r>
              <a:rPr lang="it-IT" sz="4000" b="1" dirty="0"/>
              <a:t/>
            </a:r>
            <a:br>
              <a:rPr lang="it-IT" sz="4000" b="1" dirty="0"/>
            </a:br>
            <a:r>
              <a:rPr lang="it-IT" sz="1800" b="1" dirty="0"/>
              <a:t>file:///C:/Users/l.monda/Downloads/MASAF_2025_0681806_MASAF_2025_0681414_Allegato_decretofacilityagrisolare_def_signed%20(1).pdf</a:t>
            </a:r>
          </a:p>
        </p:txBody>
      </p:sp>
      <p:sp>
        <p:nvSpPr>
          <p:cNvPr id="3" name="Segnaposto contenuto 2"/>
          <p:cNvSpPr>
            <a:spLocks noGrp="1"/>
          </p:cNvSpPr>
          <p:nvPr>
            <p:ph idx="1"/>
          </p:nvPr>
        </p:nvSpPr>
        <p:spPr>
          <a:xfrm>
            <a:off x="1295401" y="2754359"/>
            <a:ext cx="9601196" cy="3318936"/>
          </a:xfrm>
        </p:spPr>
        <p:txBody>
          <a:bodyPr>
            <a:normAutofit lnSpcReduction="10000"/>
          </a:bodyPr>
          <a:lstStyle/>
          <a:p>
            <a:pPr fontAlgn="base"/>
            <a:r>
              <a:rPr lang="it-IT" dirty="0"/>
              <a:t>Il parco </a:t>
            </a:r>
            <a:r>
              <a:rPr lang="it-IT" dirty="0" err="1"/>
              <a:t>agrisolare</a:t>
            </a:r>
            <a:r>
              <a:rPr lang="it-IT" dirty="0"/>
              <a:t> 2026 è il principale incentivo PNRR per le imprese agricole che vogliono realizzare impianti fotovoltaici senza consumo di suolo, riducendo i costi energetici e aumentando la competitività.</a:t>
            </a:r>
            <a:br>
              <a:rPr lang="it-IT" dirty="0"/>
            </a:br>
            <a:r>
              <a:rPr lang="it-IT" dirty="0"/>
              <a:t/>
            </a:r>
            <a:br>
              <a:rPr lang="it-IT" dirty="0"/>
            </a:br>
            <a:r>
              <a:rPr lang="it-IT" dirty="0" smtClean="0"/>
              <a:t>La </a:t>
            </a:r>
            <a:r>
              <a:rPr lang="it-IT" dirty="0"/>
              <a:t>dotazione finanziaria disponibile per la concessione delle agevolazioni di cui al presente Avviso è complessivamente pari a pari a </a:t>
            </a:r>
            <a:r>
              <a:rPr lang="it-IT" b="1" dirty="0"/>
              <a:t>789 milioni di euro</a:t>
            </a:r>
            <a:r>
              <a:rPr lang="it-IT" dirty="0"/>
              <a:t>, interamente a valere sulle risorse del PNRR.</a:t>
            </a:r>
            <a:br>
              <a:rPr lang="it-IT" dirty="0"/>
            </a:br>
            <a:r>
              <a:rPr lang="it-IT" dirty="0"/>
              <a:t/>
            </a:r>
            <a:br>
              <a:rPr lang="it-IT" dirty="0"/>
            </a:br>
            <a:endParaRPr lang="it-IT" dirty="0"/>
          </a:p>
        </p:txBody>
      </p:sp>
    </p:spTree>
    <p:extLst>
      <p:ext uri="{BB962C8B-B14F-4D97-AF65-F5344CB8AC3E}">
        <p14:creationId xmlns:p14="http://schemas.microsoft.com/office/powerpoint/2010/main" val="439433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2" y="1859973"/>
            <a:ext cx="9601196" cy="426026"/>
          </a:xfrm>
        </p:spPr>
        <p:txBody>
          <a:bodyPr>
            <a:normAutofit fontScale="90000"/>
          </a:bodyPr>
          <a:lstStyle/>
          <a:p>
            <a:pPr fontAlgn="base"/>
            <a:r>
              <a:rPr lang="it-IT" dirty="0" smtClean="0"/>
              <a:t>INTENSITA</a:t>
            </a:r>
            <a:r>
              <a:rPr lang="it-IT" dirty="0"/>
              <a:t>’ </a:t>
            </a:r>
            <a:r>
              <a:rPr lang="it-IT" dirty="0" smtClean="0"/>
              <a:t>DI AIUTO</a:t>
            </a:r>
            <a:br>
              <a:rPr lang="it-IT" dirty="0" smtClean="0"/>
            </a:br>
            <a:endParaRPr lang="it-IT" dirty="0"/>
          </a:p>
        </p:txBody>
      </p:sp>
      <p:sp>
        <p:nvSpPr>
          <p:cNvPr id="3" name="Segnaposto contenuto 2"/>
          <p:cNvSpPr>
            <a:spLocks noGrp="1"/>
          </p:cNvSpPr>
          <p:nvPr>
            <p:ph idx="1"/>
          </p:nvPr>
        </p:nvSpPr>
        <p:spPr/>
        <p:txBody>
          <a:bodyPr>
            <a:normAutofit/>
          </a:bodyPr>
          <a:lstStyle/>
          <a:p>
            <a:r>
              <a:rPr lang="it-IT" b="1" u="sng" dirty="0" smtClean="0"/>
              <a:t>Fino </a:t>
            </a:r>
            <a:r>
              <a:rPr lang="it-IT" b="1" u="sng" dirty="0"/>
              <a:t>all'80% </a:t>
            </a:r>
            <a:r>
              <a:rPr lang="it-IT" dirty="0"/>
              <a:t>per le imprese di produzione agricola primaria (con vincoli di autoconsumo). Per le aziende agroindustriali, l'intensità base del 30% può aumentare (+20% piccole, +10% medie imprese).</a:t>
            </a:r>
          </a:p>
          <a:p>
            <a:endParaRPr lang="it-IT" dirty="0"/>
          </a:p>
        </p:txBody>
      </p:sp>
    </p:spTree>
    <p:extLst>
      <p:ext uri="{BB962C8B-B14F-4D97-AF65-F5344CB8AC3E}">
        <p14:creationId xmlns:p14="http://schemas.microsoft.com/office/powerpoint/2010/main" val="1940608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8530" y="1854969"/>
            <a:ext cx="9601196" cy="379077"/>
          </a:xfrm>
        </p:spPr>
        <p:txBody>
          <a:bodyPr>
            <a:normAutofit fontScale="90000"/>
          </a:bodyPr>
          <a:lstStyle/>
          <a:p>
            <a:r>
              <a:rPr lang="it-IT" dirty="0" smtClean="0"/>
              <a:t>PRIORITA’</a:t>
            </a:r>
            <a:r>
              <a:rPr lang="it-IT" dirty="0"/>
              <a:t/>
            </a:r>
            <a:br>
              <a:rPr lang="it-IT" dirty="0"/>
            </a:br>
            <a:r>
              <a:rPr lang="it-IT" dirty="0"/>
              <a:t/>
            </a:r>
            <a:br>
              <a:rPr lang="it-IT" dirty="0"/>
            </a:br>
            <a:endParaRPr lang="it-IT" dirty="0"/>
          </a:p>
        </p:txBody>
      </p:sp>
      <p:sp>
        <p:nvSpPr>
          <p:cNvPr id="3" name="Segnaposto contenuto 2"/>
          <p:cNvSpPr>
            <a:spLocks noGrp="1"/>
          </p:cNvSpPr>
          <p:nvPr>
            <p:ph idx="1"/>
          </p:nvPr>
        </p:nvSpPr>
        <p:spPr/>
        <p:txBody>
          <a:bodyPr>
            <a:normAutofit/>
          </a:bodyPr>
          <a:lstStyle/>
          <a:p>
            <a:r>
              <a:rPr lang="it-IT" dirty="0"/>
              <a:t>L’articolo 4 del decreto stabilisce che il contributo è concesso fino ad esaurimento delle risorse disponibili, secondo le modalità e i limiti definiti dagli avvisi pubblici emanati dalla Direzione generale per la promozione della qualità </a:t>
            </a:r>
            <a:r>
              <a:rPr lang="it-IT" dirty="0" smtClean="0"/>
              <a:t>agroalimentare.</a:t>
            </a:r>
          </a:p>
          <a:p>
            <a:r>
              <a:rPr lang="it-IT" dirty="0" smtClean="0"/>
              <a:t>Saranno </a:t>
            </a:r>
            <a:r>
              <a:rPr lang="it-IT" dirty="0"/>
              <a:t>favoriti i progetti presentati da soggetti iscritti alla "rete agricola di qualità" e quelli che non hanno beneficiato del precedente bando "Parco </a:t>
            </a:r>
            <a:r>
              <a:rPr lang="it-IT" dirty="0" err="1"/>
              <a:t>Agrisolare</a:t>
            </a:r>
            <a:r>
              <a:rPr lang="it-IT" dirty="0"/>
              <a:t>".</a:t>
            </a:r>
          </a:p>
          <a:p>
            <a:endParaRPr lang="it-IT" dirty="0"/>
          </a:p>
        </p:txBody>
      </p:sp>
    </p:spTree>
    <p:extLst>
      <p:ext uri="{BB962C8B-B14F-4D97-AF65-F5344CB8AC3E}">
        <p14:creationId xmlns:p14="http://schemas.microsoft.com/office/powerpoint/2010/main" val="3135863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899005"/>
            <a:ext cx="9601196" cy="1303867"/>
          </a:xfrm>
        </p:spPr>
        <p:txBody>
          <a:bodyPr/>
          <a:lstStyle/>
          <a:p>
            <a:r>
              <a:rPr lang="it-IT" dirty="0" smtClean="0"/>
              <a:t>RINVIO NORMATIVO</a:t>
            </a:r>
            <a:endParaRPr lang="it-IT" dirty="0"/>
          </a:p>
        </p:txBody>
      </p:sp>
      <p:sp>
        <p:nvSpPr>
          <p:cNvPr id="3" name="Segnaposto contenuto 2"/>
          <p:cNvSpPr>
            <a:spLocks noGrp="1"/>
          </p:cNvSpPr>
          <p:nvPr>
            <p:ph idx="1"/>
          </p:nvPr>
        </p:nvSpPr>
        <p:spPr/>
        <p:txBody>
          <a:bodyPr>
            <a:normAutofit/>
          </a:bodyPr>
          <a:lstStyle/>
          <a:p>
            <a:pPr marL="0" indent="0" fontAlgn="base">
              <a:buNone/>
            </a:pPr>
            <a:r>
              <a:rPr lang="it-IT" dirty="0"/>
              <a:t>L’articolo 7 rinvia, per quanto non espressamente disciplinato, alle disposizioni del decreto ministeriale 19 aprile 2023, che costituisce il regolamento operativo delle precedenti edizioni del bando.</a:t>
            </a:r>
            <a:br>
              <a:rPr lang="it-IT" dirty="0"/>
            </a:br>
            <a:r>
              <a:rPr lang="it-IT" dirty="0"/>
              <a:t/>
            </a:r>
            <a:br>
              <a:rPr lang="it-IT" dirty="0"/>
            </a:br>
            <a:endParaRPr lang="it-IT" dirty="0"/>
          </a:p>
        </p:txBody>
      </p:sp>
    </p:spTree>
    <p:extLst>
      <p:ext uri="{BB962C8B-B14F-4D97-AF65-F5344CB8AC3E}">
        <p14:creationId xmlns:p14="http://schemas.microsoft.com/office/powerpoint/2010/main" val="3054107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NIUOVO </a:t>
            </a:r>
            <a:r>
              <a:rPr lang="it-IT" dirty="0" smtClean="0"/>
              <a:t>REGOLAMENTO </a:t>
            </a:r>
            <a:r>
              <a:rPr lang="it-IT" dirty="0" smtClean="0"/>
              <a:t>OPERATIVO</a:t>
            </a:r>
            <a:endParaRPr lang="it-IT" dirty="0"/>
          </a:p>
        </p:txBody>
      </p:sp>
      <p:sp>
        <p:nvSpPr>
          <p:cNvPr id="3" name="Segnaposto contenuto 2"/>
          <p:cNvSpPr>
            <a:spLocks noGrp="1"/>
          </p:cNvSpPr>
          <p:nvPr>
            <p:ph idx="1"/>
          </p:nvPr>
        </p:nvSpPr>
        <p:spPr/>
        <p:txBody>
          <a:bodyPr>
            <a:normAutofit/>
          </a:bodyPr>
          <a:lstStyle/>
          <a:p>
            <a:pPr marL="0" indent="0" fontAlgn="base">
              <a:buNone/>
            </a:pPr>
            <a:r>
              <a:rPr lang="it-IT" dirty="0"/>
              <a:t>Il Gestore dei servizi energetici ha comunicato che il nuovo regolamento operativo relativo al decreto del 17 dicembre 2025 sarà pubblicato nel corso del mese di gennaio 2026, completando così il quadro normativo di riferimento della misura.</a:t>
            </a:r>
            <a:br>
              <a:rPr lang="it-IT" dirty="0"/>
            </a:br>
            <a:endParaRPr lang="it-IT" dirty="0"/>
          </a:p>
        </p:txBody>
      </p:sp>
    </p:spTree>
    <p:extLst>
      <p:ext uri="{BB962C8B-B14F-4D97-AF65-F5344CB8AC3E}">
        <p14:creationId xmlns:p14="http://schemas.microsoft.com/office/powerpoint/2010/main" val="2086300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1470506"/>
            <a:ext cx="9601196" cy="576504"/>
          </a:xfrm>
        </p:spPr>
        <p:txBody>
          <a:bodyPr>
            <a:normAutofit fontScale="90000"/>
          </a:bodyPr>
          <a:lstStyle/>
          <a:p>
            <a:r>
              <a:rPr lang="it-IT" dirty="0" smtClean="0"/>
              <a:t>IN SINTESI</a:t>
            </a:r>
            <a:r>
              <a:rPr lang="it-IT" dirty="0"/>
              <a:t/>
            </a:r>
            <a:br>
              <a:rPr lang="it-IT" dirty="0"/>
            </a:br>
            <a:endParaRPr lang="it-IT" dirty="0"/>
          </a:p>
        </p:txBody>
      </p:sp>
      <p:sp>
        <p:nvSpPr>
          <p:cNvPr id="3" name="Segnaposto contenuto 2"/>
          <p:cNvSpPr>
            <a:spLocks noGrp="1"/>
          </p:cNvSpPr>
          <p:nvPr>
            <p:ph idx="1"/>
          </p:nvPr>
        </p:nvSpPr>
        <p:spPr/>
        <p:txBody>
          <a:bodyPr>
            <a:normAutofit/>
          </a:bodyPr>
          <a:lstStyle/>
          <a:p>
            <a:pPr marL="0" indent="0" fontAlgn="base">
              <a:buNone/>
            </a:pPr>
            <a:r>
              <a:rPr lang="it-IT" dirty="0" smtClean="0"/>
              <a:t>Il </a:t>
            </a:r>
            <a:r>
              <a:rPr lang="it-IT" dirty="0"/>
              <a:t>Parco </a:t>
            </a:r>
            <a:r>
              <a:rPr lang="it-IT" dirty="0" err="1"/>
              <a:t>Agrisolare</a:t>
            </a:r>
            <a:r>
              <a:rPr lang="it-IT" dirty="0"/>
              <a:t> 2026 è una misura PNRR strutturale per la transizione energetica delle imprese agricole. L’accesso al contributo richiede un corretto dimensionamento dell’impianto, la verifica del fabbisogno energetico e una relazione tecnica asseverata coerente.</a:t>
            </a:r>
            <a:r>
              <a:rPr lang="it-IT" sz="3200" dirty="0"/>
              <a:t/>
            </a:r>
            <a:br>
              <a:rPr lang="it-IT" sz="3200" dirty="0"/>
            </a:br>
            <a:endParaRPr lang="it-IT" dirty="0"/>
          </a:p>
        </p:txBody>
      </p:sp>
    </p:spTree>
    <p:extLst>
      <p:ext uri="{BB962C8B-B14F-4D97-AF65-F5344CB8AC3E}">
        <p14:creationId xmlns:p14="http://schemas.microsoft.com/office/powerpoint/2010/main" val="3766853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b="1" dirty="0" smtClean="0"/>
              <a:t>03/02/2026</a:t>
            </a:r>
            <a:r>
              <a:rPr lang="it-IT" sz="3200" b="1" dirty="0"/>
              <a:t/>
            </a:r>
            <a:br>
              <a:rPr lang="it-IT" sz="3200" b="1" dirty="0"/>
            </a:br>
            <a:r>
              <a:rPr lang="it-IT" sz="3200" b="1" dirty="0" smtClean="0"/>
              <a:t>ULTIME INFO RIGUARDO AL </a:t>
            </a:r>
            <a:br>
              <a:rPr lang="it-IT" sz="3200" b="1" dirty="0" smtClean="0"/>
            </a:br>
            <a:r>
              <a:rPr lang="it-IT" sz="3200" b="1" dirty="0" smtClean="0"/>
              <a:t>REGOLAMENTO OPERATIVO</a:t>
            </a:r>
            <a:endParaRPr lang="it-IT" sz="3200" b="1" dirty="0"/>
          </a:p>
        </p:txBody>
      </p:sp>
      <p:sp>
        <p:nvSpPr>
          <p:cNvPr id="3" name="Segnaposto contenuto 2"/>
          <p:cNvSpPr>
            <a:spLocks noGrp="1"/>
          </p:cNvSpPr>
          <p:nvPr>
            <p:ph idx="1"/>
          </p:nvPr>
        </p:nvSpPr>
        <p:spPr/>
        <p:txBody>
          <a:bodyPr>
            <a:normAutofit fontScale="85000" lnSpcReduction="10000"/>
          </a:bodyPr>
          <a:lstStyle/>
          <a:p>
            <a:r>
              <a:rPr lang="it-IT" dirty="0"/>
              <a:t>Il Regolamento Operativo relativo al bando </a:t>
            </a:r>
            <a:r>
              <a:rPr lang="it-IT" dirty="0" err="1"/>
              <a:t>Agrisolare</a:t>
            </a:r>
            <a:r>
              <a:rPr lang="it-IT" dirty="0"/>
              <a:t> 2026 (previsto dal decreto del 17 dicembre 2025) </a:t>
            </a:r>
            <a:r>
              <a:rPr lang="it-IT" u="sng" dirty="0"/>
              <a:t>non è ancora stato pubblicato ufficialmente</a:t>
            </a:r>
            <a:r>
              <a:rPr lang="it-IT" dirty="0"/>
              <a:t>. La sua pubblicazione è attesa a breve, in concomitanza con la prossima apertura del bando stesso. </a:t>
            </a:r>
          </a:p>
          <a:p>
            <a:r>
              <a:rPr lang="it-IT" dirty="0"/>
              <a:t>Il Ministero dell'Agricoltura, della Sovranità Alimentare e delle Foreste (MASAF), con il decreto del 17 dicembre 2025, ha stanziato 789 milioni di euro per la misura "</a:t>
            </a:r>
            <a:r>
              <a:rPr lang="it-IT" dirty="0" err="1"/>
              <a:t>Facility</a:t>
            </a:r>
            <a:r>
              <a:rPr lang="it-IT" dirty="0"/>
              <a:t> Parco </a:t>
            </a:r>
            <a:r>
              <a:rPr lang="it-IT" dirty="0" err="1"/>
              <a:t>Agrisolare</a:t>
            </a:r>
            <a:r>
              <a:rPr lang="it-IT" dirty="0"/>
              <a:t>". L'apertura delle domande per questo nuovo bando è </a:t>
            </a:r>
            <a:r>
              <a:rPr lang="it-IT" dirty="0" smtClean="0"/>
              <a:t>stata prevista </a:t>
            </a:r>
            <a:r>
              <a:rPr lang="it-IT" dirty="0"/>
              <a:t>per il 21 gennaio </a:t>
            </a:r>
            <a:r>
              <a:rPr lang="it-IT" dirty="0" smtClean="0"/>
              <a:t>2026….</a:t>
            </a:r>
            <a:endParaRPr lang="it-IT" dirty="0"/>
          </a:p>
          <a:p>
            <a:r>
              <a:rPr lang="it-IT" dirty="0"/>
              <a:t>Il Regolamento Operativo è il documento che disciplinerà le modalità precise e le specifiche tecniche per la presentazione delle domande, come già avvenuto per i bandi precedenti. </a:t>
            </a:r>
            <a:endParaRPr lang="it-IT" dirty="0"/>
          </a:p>
        </p:txBody>
      </p:sp>
    </p:spTree>
    <p:extLst>
      <p:ext uri="{BB962C8B-B14F-4D97-AF65-F5344CB8AC3E}">
        <p14:creationId xmlns:p14="http://schemas.microsoft.com/office/powerpoint/2010/main" val="3807401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 I N E </a:t>
            </a:r>
            <a:endParaRPr lang="it-IT" dirty="0"/>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2665511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8425" y="710237"/>
            <a:ext cx="11117760" cy="5252485"/>
          </a:xfrm>
          <a:prstGeom prst="rect">
            <a:avLst/>
          </a:prstGeom>
          <a:noFill/>
        </p:spPr>
      </p:pic>
    </p:spTree>
    <p:extLst>
      <p:ext uri="{BB962C8B-B14F-4D97-AF65-F5344CB8AC3E}">
        <p14:creationId xmlns:p14="http://schemas.microsoft.com/office/powerpoint/2010/main" val="3630182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24000" y="-833438"/>
            <a:ext cx="15240000" cy="8524875"/>
          </a:xfrm>
          <a:prstGeom prst="rect">
            <a:avLst/>
          </a:prstGeom>
        </p:spPr>
      </p:pic>
    </p:spTree>
    <p:extLst>
      <p:ext uri="{BB962C8B-B14F-4D97-AF65-F5344CB8AC3E}">
        <p14:creationId xmlns:p14="http://schemas.microsoft.com/office/powerpoint/2010/main" val="3531138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61257" y="147284"/>
            <a:ext cx="11686233" cy="6588114"/>
          </a:xfrm>
          <a:prstGeom prst="rect">
            <a:avLst/>
          </a:prstGeom>
        </p:spPr>
      </p:pic>
    </p:spTree>
    <p:extLst>
      <p:ext uri="{BB962C8B-B14F-4D97-AF65-F5344CB8AC3E}">
        <p14:creationId xmlns:p14="http://schemas.microsoft.com/office/powerpoint/2010/main" val="121809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76944" y="1523413"/>
            <a:ext cx="7502237" cy="4524315"/>
          </a:xfrm>
          <a:prstGeom prst="rect">
            <a:avLst/>
          </a:prstGeom>
        </p:spPr>
        <p:txBody>
          <a:bodyPr wrap="square">
            <a:spAutoFit/>
          </a:bodyPr>
          <a:lstStyle/>
          <a:p>
            <a:pPr algn="ctr"/>
            <a:r>
              <a:rPr lang="it-IT" b="1" dirty="0">
                <a:solidFill>
                  <a:srgbClr val="1A171B"/>
                </a:solidFill>
                <a:latin typeface="Helvetica" panose="020B0604020202020204" pitchFamily="34" charset="0"/>
              </a:rPr>
              <a:t>Parco </a:t>
            </a:r>
            <a:r>
              <a:rPr lang="it-IT" b="1" dirty="0" err="1">
                <a:solidFill>
                  <a:srgbClr val="1A171B"/>
                </a:solidFill>
                <a:latin typeface="Helvetica" panose="020B0604020202020204" pitchFamily="34" charset="0"/>
              </a:rPr>
              <a:t>Agrisolare</a:t>
            </a:r>
            <a:r>
              <a:rPr lang="it-IT" b="1" dirty="0">
                <a:solidFill>
                  <a:srgbClr val="1A171B"/>
                </a:solidFill>
                <a:latin typeface="Helvetica" panose="020B0604020202020204" pitchFamily="34" charset="0"/>
              </a:rPr>
              <a:t> 2026 – I numeri </a:t>
            </a:r>
            <a:r>
              <a:rPr lang="it-IT" b="1" dirty="0" smtClean="0">
                <a:solidFill>
                  <a:srgbClr val="1A171B"/>
                </a:solidFill>
                <a:latin typeface="Helvetica" panose="020B0604020202020204" pitchFamily="34" charset="0"/>
              </a:rPr>
              <a:t>chiave</a:t>
            </a:r>
          </a:p>
          <a:p>
            <a:endParaRPr lang="it-IT" b="1"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Dotazione complessiva: 789 milioni di euro (PNRR</a:t>
            </a:r>
            <a:r>
              <a:rPr lang="it-IT" dirty="0" smtClean="0">
                <a:solidFill>
                  <a:srgbClr val="1A171B"/>
                </a:solidFill>
                <a:latin typeface="Helvetica" panose="020B0604020202020204" pitchFamily="34" charset="0"/>
              </a:rPr>
              <a:t>)</a:t>
            </a:r>
          </a:p>
          <a:p>
            <a:pPr>
              <a:buFont typeface="Arial" panose="020B0604020202020204" pitchFamily="34" charset="0"/>
              <a:buChar char="•"/>
            </a:pPr>
            <a:endParaRPr lang="it-IT"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Potenza incentivabile: impianti FV da 6 a 1.000 </a:t>
            </a:r>
            <a:r>
              <a:rPr lang="it-IT" dirty="0" err="1" smtClean="0">
                <a:solidFill>
                  <a:srgbClr val="1A171B"/>
                </a:solidFill>
                <a:latin typeface="Helvetica" panose="020B0604020202020204" pitchFamily="34" charset="0"/>
              </a:rPr>
              <a:t>kWp</a:t>
            </a:r>
            <a:endParaRPr lang="it-IT" dirty="0" smtClean="0">
              <a:solidFill>
                <a:srgbClr val="1A171B"/>
              </a:solidFill>
              <a:latin typeface="Helvetica" panose="020B0604020202020204" pitchFamily="34" charset="0"/>
            </a:endParaRPr>
          </a:p>
          <a:p>
            <a:pPr>
              <a:buFont typeface="Arial" panose="020B0604020202020204" pitchFamily="34" charset="0"/>
              <a:buChar char="•"/>
            </a:pPr>
            <a:endParaRPr lang="it-IT"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Contributo massimo: fino all’80% delle spese </a:t>
            </a:r>
            <a:r>
              <a:rPr lang="it-IT" dirty="0" smtClean="0">
                <a:solidFill>
                  <a:srgbClr val="1A171B"/>
                </a:solidFill>
                <a:latin typeface="Helvetica" panose="020B0604020202020204" pitchFamily="34" charset="0"/>
              </a:rPr>
              <a:t>ammissibili</a:t>
            </a:r>
          </a:p>
          <a:p>
            <a:pPr>
              <a:buFont typeface="Arial" panose="020B0604020202020204" pitchFamily="34" charset="0"/>
              <a:buChar char="•"/>
            </a:pPr>
            <a:endParaRPr lang="it-IT"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Massimale fotovoltaico: 1.500 €/</a:t>
            </a:r>
            <a:r>
              <a:rPr lang="it-IT" dirty="0" err="1" smtClean="0">
                <a:solidFill>
                  <a:srgbClr val="1A171B"/>
                </a:solidFill>
                <a:latin typeface="Helvetica" panose="020B0604020202020204" pitchFamily="34" charset="0"/>
              </a:rPr>
              <a:t>kWp</a:t>
            </a:r>
            <a:endParaRPr lang="it-IT" dirty="0" smtClean="0">
              <a:solidFill>
                <a:srgbClr val="1A171B"/>
              </a:solidFill>
              <a:latin typeface="Helvetica" panose="020B0604020202020204" pitchFamily="34" charset="0"/>
            </a:endParaRPr>
          </a:p>
          <a:p>
            <a:pPr>
              <a:buFont typeface="Arial" panose="020B0604020202020204" pitchFamily="34" charset="0"/>
              <a:buChar char="•"/>
            </a:pPr>
            <a:endParaRPr lang="it-IT"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Massimale interventi complementari: 700 €/</a:t>
            </a:r>
            <a:r>
              <a:rPr lang="it-IT" dirty="0" err="1" smtClean="0">
                <a:solidFill>
                  <a:srgbClr val="1A171B"/>
                </a:solidFill>
                <a:latin typeface="Helvetica" panose="020B0604020202020204" pitchFamily="34" charset="0"/>
              </a:rPr>
              <a:t>kWp</a:t>
            </a:r>
            <a:endParaRPr lang="it-IT" dirty="0" smtClean="0">
              <a:solidFill>
                <a:srgbClr val="1A171B"/>
              </a:solidFill>
              <a:latin typeface="Helvetica" panose="020B0604020202020204" pitchFamily="34" charset="0"/>
            </a:endParaRPr>
          </a:p>
          <a:p>
            <a:pPr>
              <a:buFont typeface="Arial" panose="020B0604020202020204" pitchFamily="34" charset="0"/>
              <a:buChar char="•"/>
            </a:pPr>
            <a:endParaRPr lang="it-IT" dirty="0">
              <a:solidFill>
                <a:srgbClr val="1A171B"/>
              </a:solidFill>
              <a:latin typeface="Helvetica" panose="020B0604020202020204" pitchFamily="34" charset="0"/>
            </a:endParaRPr>
          </a:p>
          <a:p>
            <a:pPr>
              <a:buFont typeface="Arial" panose="020B0604020202020204" pitchFamily="34" charset="0"/>
              <a:buChar char="•"/>
            </a:pPr>
            <a:r>
              <a:rPr lang="it-IT" dirty="0">
                <a:solidFill>
                  <a:srgbClr val="1A171B"/>
                </a:solidFill>
                <a:latin typeface="Helvetica" panose="020B0604020202020204" pitchFamily="34" charset="0"/>
              </a:rPr>
              <a:t>Quota risorse Mezzogiorno: ≥ 40%</a:t>
            </a:r>
          </a:p>
          <a:p>
            <a:r>
              <a:rPr lang="it-IT" dirty="0"/>
              <a:t/>
            </a:r>
            <a:br>
              <a:rPr lang="it-IT" dirty="0"/>
            </a:br>
            <a:r>
              <a:rPr lang="it-IT" dirty="0"/>
              <a:t/>
            </a:r>
            <a:br>
              <a:rPr lang="it-IT" dirty="0"/>
            </a:br>
            <a:endParaRPr lang="it-IT" dirty="0"/>
          </a:p>
        </p:txBody>
      </p:sp>
    </p:spTree>
    <p:extLst>
      <p:ext uri="{BB962C8B-B14F-4D97-AF65-F5344CB8AC3E}">
        <p14:creationId xmlns:p14="http://schemas.microsoft.com/office/powerpoint/2010/main" val="1003970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1641" y="323776"/>
            <a:ext cx="11244640" cy="6367278"/>
          </a:xfrm>
          <a:prstGeom prst="rect">
            <a:avLst/>
          </a:prstGeom>
        </p:spPr>
      </p:pic>
    </p:spTree>
    <p:extLst>
      <p:ext uri="{BB962C8B-B14F-4D97-AF65-F5344CB8AC3E}">
        <p14:creationId xmlns:p14="http://schemas.microsoft.com/office/powerpoint/2010/main" val="4068631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0160" y="342672"/>
            <a:ext cx="11848306" cy="6286728"/>
          </a:xfrm>
          <a:prstGeom prst="rect">
            <a:avLst/>
          </a:prstGeom>
        </p:spPr>
      </p:pic>
    </p:spTree>
    <p:extLst>
      <p:ext uri="{BB962C8B-B14F-4D97-AF65-F5344CB8AC3E}">
        <p14:creationId xmlns:p14="http://schemas.microsoft.com/office/powerpoint/2010/main" val="126464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28523"/>
            <a:ext cx="12080957" cy="6654114"/>
          </a:xfrm>
          <a:prstGeom prst="rect">
            <a:avLst/>
          </a:prstGeom>
        </p:spPr>
      </p:pic>
    </p:spTree>
    <p:extLst>
      <p:ext uri="{BB962C8B-B14F-4D97-AF65-F5344CB8AC3E}">
        <p14:creationId xmlns:p14="http://schemas.microsoft.com/office/powerpoint/2010/main" val="1420829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5200" y="107970"/>
            <a:ext cx="11786299" cy="6631757"/>
          </a:xfrm>
          <a:prstGeom prst="rect">
            <a:avLst/>
          </a:prstGeom>
        </p:spPr>
      </p:pic>
    </p:spTree>
    <p:extLst>
      <p:ext uri="{BB962C8B-B14F-4D97-AF65-F5344CB8AC3E}">
        <p14:creationId xmlns:p14="http://schemas.microsoft.com/office/powerpoint/2010/main" val="364369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8264" y="185827"/>
            <a:ext cx="11689228" cy="6539299"/>
          </a:xfrm>
          <a:prstGeom prst="rect">
            <a:avLst/>
          </a:prstGeom>
        </p:spPr>
      </p:pic>
    </p:spTree>
    <p:extLst>
      <p:ext uri="{BB962C8B-B14F-4D97-AF65-F5344CB8AC3E}">
        <p14:creationId xmlns:p14="http://schemas.microsoft.com/office/powerpoint/2010/main" val="253230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80200" y="111788"/>
            <a:ext cx="11862309" cy="6489979"/>
          </a:xfrm>
          <a:prstGeom prst="rect">
            <a:avLst/>
          </a:prstGeom>
        </p:spPr>
      </p:pic>
    </p:spTree>
    <p:extLst>
      <p:ext uri="{BB962C8B-B14F-4D97-AF65-F5344CB8AC3E}">
        <p14:creationId xmlns:p14="http://schemas.microsoft.com/office/powerpoint/2010/main" val="2445732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41159" y="182878"/>
            <a:ext cx="11672881" cy="6449344"/>
          </a:xfrm>
          <a:prstGeom prst="rect">
            <a:avLst/>
          </a:prstGeom>
        </p:spPr>
      </p:pic>
    </p:spTree>
    <p:extLst>
      <p:ext uri="{BB962C8B-B14F-4D97-AF65-F5344CB8AC3E}">
        <p14:creationId xmlns:p14="http://schemas.microsoft.com/office/powerpoint/2010/main" val="3619789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1889" y="148897"/>
            <a:ext cx="11835795" cy="6485280"/>
          </a:xfrm>
          <a:prstGeom prst="rect">
            <a:avLst/>
          </a:prstGeom>
        </p:spPr>
      </p:pic>
    </p:spTree>
    <p:extLst>
      <p:ext uri="{BB962C8B-B14F-4D97-AF65-F5344CB8AC3E}">
        <p14:creationId xmlns:p14="http://schemas.microsoft.com/office/powerpoint/2010/main" val="354618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2210" y="228942"/>
            <a:ext cx="11568680" cy="6445234"/>
          </a:xfrm>
          <a:prstGeom prst="rect">
            <a:avLst/>
          </a:prstGeom>
        </p:spPr>
      </p:pic>
    </p:spTree>
    <p:extLst>
      <p:ext uri="{BB962C8B-B14F-4D97-AF65-F5344CB8AC3E}">
        <p14:creationId xmlns:p14="http://schemas.microsoft.com/office/powerpoint/2010/main" val="159905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42203" y="2976499"/>
            <a:ext cx="10707594" cy="905001"/>
          </a:xfrm>
          <a:prstGeom prst="rect">
            <a:avLst/>
          </a:prstGeom>
        </p:spPr>
      </p:pic>
    </p:spTree>
    <p:extLst>
      <p:ext uri="{BB962C8B-B14F-4D97-AF65-F5344CB8AC3E}">
        <p14:creationId xmlns:p14="http://schemas.microsoft.com/office/powerpoint/2010/main" val="130960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1767224"/>
            <a:ext cx="9601196" cy="654626"/>
          </a:xfrm>
        </p:spPr>
        <p:txBody>
          <a:bodyPr>
            <a:normAutofit fontScale="90000"/>
          </a:bodyPr>
          <a:lstStyle/>
          <a:p>
            <a:pPr fontAlgn="base"/>
            <a:r>
              <a:rPr lang="it-IT" dirty="0"/>
              <a:t>SOGGETTI </a:t>
            </a:r>
            <a:r>
              <a:rPr lang="it-IT" dirty="0" smtClean="0"/>
              <a:t>BENEFICIARI</a:t>
            </a:r>
            <a:r>
              <a:rPr lang="it-IT" dirty="0"/>
              <a:t/>
            </a:r>
            <a:br>
              <a:rPr lang="it-IT" dirty="0"/>
            </a:br>
            <a:r>
              <a:rPr lang="it-IT" dirty="0" smtClean="0"/>
              <a:t/>
            </a:r>
            <a:br>
              <a:rPr lang="it-IT" dirty="0" smtClean="0"/>
            </a:br>
            <a:endParaRPr lang="it-IT" dirty="0"/>
          </a:p>
        </p:txBody>
      </p:sp>
      <p:sp>
        <p:nvSpPr>
          <p:cNvPr id="3" name="Segnaposto contenuto 2"/>
          <p:cNvSpPr>
            <a:spLocks noGrp="1"/>
          </p:cNvSpPr>
          <p:nvPr>
            <p:ph idx="1"/>
          </p:nvPr>
        </p:nvSpPr>
        <p:spPr/>
        <p:txBody>
          <a:bodyPr>
            <a:normAutofit fontScale="92500" lnSpcReduction="20000"/>
          </a:bodyPr>
          <a:lstStyle/>
          <a:p>
            <a:pPr marL="0" indent="0">
              <a:buNone/>
            </a:pPr>
            <a:r>
              <a:rPr lang="it-IT" dirty="0"/>
              <a:t>Possono beneficiare delle agevolazioni di cui al presente </a:t>
            </a:r>
            <a:r>
              <a:rPr lang="it-IT" dirty="0" smtClean="0"/>
              <a:t>Avviso:</a:t>
            </a:r>
          </a:p>
          <a:p>
            <a:r>
              <a:rPr lang="it-IT" dirty="0" smtClean="0"/>
              <a:t>imprenditori </a:t>
            </a:r>
            <a:r>
              <a:rPr lang="it-IT" dirty="0"/>
              <a:t>agricoli, in forma individuale o societaria;</a:t>
            </a:r>
          </a:p>
          <a:p>
            <a:r>
              <a:rPr lang="it-IT" dirty="0"/>
              <a:t>imprese agroindustriali;</a:t>
            </a:r>
          </a:p>
          <a:p>
            <a:r>
              <a:rPr lang="it-IT" dirty="0"/>
              <a:t>cooperative agricole che svolgono attività di cui all’articolo 2135 del codice civile e cooperative o loro consorzi di cui all’articolo 1, comma 2, del decreto legislativo 18 maggio 2001, n. 228;</a:t>
            </a:r>
          </a:p>
          <a:p>
            <a:r>
              <a:rPr lang="it-IT" dirty="0"/>
              <a:t>soggetti di cui alle precedenti categorie costituiti in forma aggregata, quali associazioni temporanee di imprese, raggruppamenti temporanei di impresa, reti d’impresa e comunità energetiche rinnovabili</a:t>
            </a:r>
            <a:r>
              <a:rPr lang="it-IT" dirty="0" smtClean="0"/>
              <a:t>.</a:t>
            </a:r>
            <a:endParaRPr lang="it-IT" dirty="0"/>
          </a:p>
        </p:txBody>
      </p:sp>
    </p:spTree>
    <p:extLst>
      <p:ext uri="{BB962C8B-B14F-4D97-AF65-F5344CB8AC3E}">
        <p14:creationId xmlns:p14="http://schemas.microsoft.com/office/powerpoint/2010/main" val="1454029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70442" y="134281"/>
            <a:ext cx="11821558" cy="6638307"/>
          </a:xfrm>
          <a:prstGeom prst="rect">
            <a:avLst/>
          </a:prstGeom>
        </p:spPr>
      </p:pic>
    </p:spTree>
    <p:extLst>
      <p:ext uri="{BB962C8B-B14F-4D97-AF65-F5344CB8AC3E}">
        <p14:creationId xmlns:p14="http://schemas.microsoft.com/office/powerpoint/2010/main" val="3212289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0913" y="80387"/>
            <a:ext cx="12014085" cy="6652009"/>
          </a:xfrm>
          <a:prstGeom prst="rect">
            <a:avLst/>
          </a:prstGeom>
        </p:spPr>
      </p:pic>
    </p:spTree>
    <p:extLst>
      <p:ext uri="{BB962C8B-B14F-4D97-AF65-F5344CB8AC3E}">
        <p14:creationId xmlns:p14="http://schemas.microsoft.com/office/powerpoint/2010/main" val="3146474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1610" y="88607"/>
            <a:ext cx="12040390" cy="6593547"/>
          </a:xfrm>
          <a:prstGeom prst="rect">
            <a:avLst/>
          </a:prstGeom>
        </p:spPr>
      </p:pic>
    </p:spTree>
    <p:extLst>
      <p:ext uri="{BB962C8B-B14F-4D97-AF65-F5344CB8AC3E}">
        <p14:creationId xmlns:p14="http://schemas.microsoft.com/office/powerpoint/2010/main" val="64894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1663" y="114300"/>
            <a:ext cx="11994495" cy="6487468"/>
          </a:xfrm>
          <a:prstGeom prst="rect">
            <a:avLst/>
          </a:prstGeom>
        </p:spPr>
      </p:pic>
    </p:spTree>
    <p:extLst>
      <p:ext uri="{BB962C8B-B14F-4D97-AF65-F5344CB8AC3E}">
        <p14:creationId xmlns:p14="http://schemas.microsoft.com/office/powerpoint/2010/main" val="158849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2913" y="226088"/>
            <a:ext cx="11681497" cy="6506308"/>
          </a:xfrm>
          <a:prstGeom prst="rect">
            <a:avLst/>
          </a:prstGeom>
        </p:spPr>
      </p:pic>
    </p:spTree>
    <p:extLst>
      <p:ext uri="{BB962C8B-B14F-4D97-AF65-F5344CB8AC3E}">
        <p14:creationId xmlns:p14="http://schemas.microsoft.com/office/powerpoint/2010/main" val="3297003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9550" y="211929"/>
            <a:ext cx="11677117" cy="6465332"/>
          </a:xfrm>
          <a:prstGeom prst="rect">
            <a:avLst/>
          </a:prstGeom>
        </p:spPr>
      </p:pic>
    </p:spTree>
    <p:extLst>
      <p:ext uri="{BB962C8B-B14F-4D97-AF65-F5344CB8AC3E}">
        <p14:creationId xmlns:p14="http://schemas.microsoft.com/office/powerpoint/2010/main" val="3946552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71364" y="2733578"/>
            <a:ext cx="6249272" cy="1390844"/>
          </a:xfrm>
          <a:prstGeom prst="rect">
            <a:avLst/>
          </a:prstGeom>
        </p:spPr>
      </p:pic>
    </p:spTree>
    <p:extLst>
      <p:ext uri="{BB962C8B-B14F-4D97-AF65-F5344CB8AC3E}">
        <p14:creationId xmlns:p14="http://schemas.microsoft.com/office/powerpoint/2010/main" val="106118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004706" y="361522"/>
            <a:ext cx="6182588" cy="6134956"/>
          </a:xfrm>
          <a:prstGeom prst="rect">
            <a:avLst/>
          </a:prstGeom>
        </p:spPr>
      </p:pic>
    </p:spTree>
    <p:extLst>
      <p:ext uri="{BB962C8B-B14F-4D97-AF65-F5344CB8AC3E}">
        <p14:creationId xmlns:p14="http://schemas.microsoft.com/office/powerpoint/2010/main" val="2550770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734958" y="0"/>
            <a:ext cx="6028911" cy="6858000"/>
          </a:xfrm>
          <a:prstGeom prst="rect">
            <a:avLst/>
          </a:prstGeom>
        </p:spPr>
      </p:pic>
    </p:spTree>
    <p:extLst>
      <p:ext uri="{BB962C8B-B14F-4D97-AF65-F5344CB8AC3E}">
        <p14:creationId xmlns:p14="http://schemas.microsoft.com/office/powerpoint/2010/main" val="771352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11904" y="0"/>
            <a:ext cx="5939928" cy="6858000"/>
          </a:xfrm>
          <a:prstGeom prst="rect">
            <a:avLst/>
          </a:prstGeom>
        </p:spPr>
      </p:pic>
    </p:spTree>
    <p:extLst>
      <p:ext uri="{BB962C8B-B14F-4D97-AF65-F5344CB8AC3E}">
        <p14:creationId xmlns:p14="http://schemas.microsoft.com/office/powerpoint/2010/main" val="117570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1938573"/>
            <a:ext cx="9601196" cy="321151"/>
          </a:xfrm>
        </p:spPr>
        <p:txBody>
          <a:bodyPr>
            <a:normAutofit fontScale="90000"/>
          </a:bodyPr>
          <a:lstStyle/>
          <a:p>
            <a:pPr fontAlgn="base"/>
            <a:r>
              <a:rPr lang="it-IT" dirty="0" smtClean="0"/>
              <a:t>INTERVENTI AMMISSIBILI</a:t>
            </a:r>
            <a:r>
              <a:rPr lang="it-IT" dirty="0"/>
              <a:t/>
            </a:r>
            <a:br>
              <a:rPr lang="it-IT" dirty="0"/>
            </a:br>
            <a:r>
              <a:rPr lang="it-IT" dirty="0" smtClean="0"/>
              <a:t/>
            </a:r>
            <a:br>
              <a:rPr lang="it-IT" dirty="0" smtClean="0"/>
            </a:br>
            <a:endParaRPr lang="it-IT" dirty="0"/>
          </a:p>
        </p:txBody>
      </p:sp>
      <p:sp>
        <p:nvSpPr>
          <p:cNvPr id="3" name="Segnaposto contenuto 2"/>
          <p:cNvSpPr>
            <a:spLocks noGrp="1"/>
          </p:cNvSpPr>
          <p:nvPr>
            <p:ph idx="1"/>
          </p:nvPr>
        </p:nvSpPr>
        <p:spPr/>
        <p:txBody>
          <a:bodyPr>
            <a:normAutofit/>
          </a:bodyPr>
          <a:lstStyle/>
          <a:p>
            <a:r>
              <a:rPr lang="it-IT" dirty="0"/>
              <a:t>Sono ammessi impianti fotovoltaici su coperture di edifici produttivi, eventualmente accompagnati da rimozione amianto, miglioramento dell’isolamento e sistemi di accumulo, nel rispetto dei limiti di spesa stabiliti.</a:t>
            </a:r>
          </a:p>
        </p:txBody>
      </p:sp>
    </p:spTree>
    <p:extLst>
      <p:ext uri="{BB962C8B-B14F-4D97-AF65-F5344CB8AC3E}">
        <p14:creationId xmlns:p14="http://schemas.microsoft.com/office/powerpoint/2010/main" val="8372297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09443" y="1376076"/>
            <a:ext cx="6373114" cy="4105848"/>
          </a:xfrm>
          <a:prstGeom prst="rect">
            <a:avLst/>
          </a:prstGeom>
        </p:spPr>
      </p:pic>
    </p:spTree>
    <p:extLst>
      <p:ext uri="{BB962C8B-B14F-4D97-AF65-F5344CB8AC3E}">
        <p14:creationId xmlns:p14="http://schemas.microsoft.com/office/powerpoint/2010/main" val="4231666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90416" y="2995552"/>
            <a:ext cx="6211167" cy="866896"/>
          </a:xfrm>
          <a:prstGeom prst="rect">
            <a:avLst/>
          </a:prstGeom>
        </p:spPr>
      </p:pic>
    </p:spTree>
    <p:extLst>
      <p:ext uri="{BB962C8B-B14F-4D97-AF65-F5344CB8AC3E}">
        <p14:creationId xmlns:p14="http://schemas.microsoft.com/office/powerpoint/2010/main" val="810859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976127" y="2333472"/>
            <a:ext cx="6239746" cy="2191056"/>
          </a:xfrm>
          <a:prstGeom prst="rect">
            <a:avLst/>
          </a:prstGeom>
        </p:spPr>
      </p:pic>
    </p:spTree>
    <p:extLst>
      <p:ext uri="{BB962C8B-B14F-4D97-AF65-F5344CB8AC3E}">
        <p14:creationId xmlns:p14="http://schemas.microsoft.com/office/powerpoint/2010/main" val="3447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56149" y="-14736"/>
            <a:ext cx="5864555" cy="6757181"/>
          </a:xfrm>
          <a:prstGeom prst="rect">
            <a:avLst/>
          </a:prstGeom>
        </p:spPr>
      </p:pic>
    </p:spTree>
    <p:extLst>
      <p:ext uri="{BB962C8B-B14F-4D97-AF65-F5344CB8AC3E}">
        <p14:creationId xmlns:p14="http://schemas.microsoft.com/office/powerpoint/2010/main" val="216012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587262" y="67992"/>
            <a:ext cx="5789931" cy="6704598"/>
          </a:xfrm>
          <a:prstGeom prst="rect">
            <a:avLst/>
          </a:prstGeom>
        </p:spPr>
      </p:pic>
    </p:spTree>
    <p:extLst>
      <p:ext uri="{BB962C8B-B14F-4D97-AF65-F5344CB8AC3E}">
        <p14:creationId xmlns:p14="http://schemas.microsoft.com/office/powerpoint/2010/main" val="2317070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61837" y="1723787"/>
            <a:ext cx="6268325" cy="3410426"/>
          </a:xfrm>
          <a:prstGeom prst="rect">
            <a:avLst/>
          </a:prstGeom>
        </p:spPr>
      </p:pic>
    </p:spTree>
    <p:extLst>
      <p:ext uri="{BB962C8B-B14F-4D97-AF65-F5344CB8AC3E}">
        <p14:creationId xmlns:p14="http://schemas.microsoft.com/office/powerpoint/2010/main" val="1670992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95180" y="3152736"/>
            <a:ext cx="6201640" cy="552527"/>
          </a:xfrm>
          <a:prstGeom prst="rect">
            <a:avLst/>
          </a:prstGeom>
        </p:spPr>
      </p:pic>
    </p:spTree>
    <p:extLst>
      <p:ext uri="{BB962C8B-B14F-4D97-AF65-F5344CB8AC3E}">
        <p14:creationId xmlns:p14="http://schemas.microsoft.com/office/powerpoint/2010/main" val="423366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66601" y="2014340"/>
            <a:ext cx="6258798" cy="2829320"/>
          </a:xfrm>
          <a:prstGeom prst="rect">
            <a:avLst/>
          </a:prstGeom>
        </p:spPr>
      </p:pic>
    </p:spTree>
    <p:extLst>
      <p:ext uri="{BB962C8B-B14F-4D97-AF65-F5344CB8AC3E}">
        <p14:creationId xmlns:p14="http://schemas.microsoft.com/office/powerpoint/2010/main" val="1894971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55231" y="0"/>
            <a:ext cx="5779081" cy="6752493"/>
          </a:xfrm>
          <a:prstGeom prst="rect">
            <a:avLst/>
          </a:prstGeom>
        </p:spPr>
      </p:pic>
    </p:spTree>
    <p:extLst>
      <p:ext uri="{BB962C8B-B14F-4D97-AF65-F5344CB8AC3E}">
        <p14:creationId xmlns:p14="http://schemas.microsoft.com/office/powerpoint/2010/main" val="3197221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857048" y="1814287"/>
            <a:ext cx="6477904" cy="3229426"/>
          </a:xfrm>
          <a:prstGeom prst="rect">
            <a:avLst/>
          </a:prstGeom>
        </p:spPr>
      </p:pic>
    </p:spTree>
    <p:extLst>
      <p:ext uri="{BB962C8B-B14F-4D97-AF65-F5344CB8AC3E}">
        <p14:creationId xmlns:p14="http://schemas.microsoft.com/office/powerpoint/2010/main" val="279633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1075650"/>
            <a:ext cx="9601196" cy="1303867"/>
          </a:xfrm>
        </p:spPr>
        <p:txBody>
          <a:bodyPr>
            <a:normAutofit fontScale="90000"/>
          </a:bodyPr>
          <a:lstStyle/>
          <a:p>
            <a:r>
              <a:rPr lang="it-IT" cap="all" dirty="0"/>
              <a:t>Vincolo di Autoconsumo e Novità</a:t>
            </a:r>
            <a:r>
              <a:rPr lang="it-IT" dirty="0"/>
              <a:t/>
            </a:r>
            <a:br>
              <a:rPr lang="it-IT" dirty="0"/>
            </a:br>
            <a:endParaRPr lang="it-IT" dirty="0"/>
          </a:p>
        </p:txBody>
      </p:sp>
      <p:sp>
        <p:nvSpPr>
          <p:cNvPr id="3" name="Segnaposto contenuto 2"/>
          <p:cNvSpPr>
            <a:spLocks noGrp="1"/>
          </p:cNvSpPr>
          <p:nvPr>
            <p:ph idx="1"/>
          </p:nvPr>
        </p:nvSpPr>
        <p:spPr/>
        <p:txBody>
          <a:bodyPr/>
          <a:lstStyle/>
          <a:p>
            <a:r>
              <a:rPr lang="it-IT" dirty="0" smtClean="0"/>
              <a:t>Una </a:t>
            </a:r>
            <a:r>
              <a:rPr lang="it-IT" dirty="0"/>
              <a:t>differenza chiave rispetto ai bandi precedenti riguarda la possibilità, per le imprese di produzione agricola primaria, di accedere al finanziamento anche senza il vincolo di autoconsumo, potendo quindi vendere l'energia prodotta in eccesso. </a:t>
            </a:r>
          </a:p>
        </p:txBody>
      </p:sp>
    </p:spTree>
    <p:extLst>
      <p:ext uri="{BB962C8B-B14F-4D97-AF65-F5344CB8AC3E}">
        <p14:creationId xmlns:p14="http://schemas.microsoft.com/office/powerpoint/2010/main" val="351836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220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graphicFrame>
        <p:nvGraphicFramePr>
          <p:cNvPr id="4" name="Segnaposto contenuto 3"/>
          <p:cNvGraphicFramePr>
            <a:graphicFrameLocks/>
          </p:cNvGraphicFramePr>
          <p:nvPr>
            <p:extLst>
              <p:ext uri="{D42A27DB-BD31-4B8C-83A1-F6EECF244321}">
                <p14:modId xmlns:p14="http://schemas.microsoft.com/office/powerpoint/2010/main" val="1199651740"/>
              </p:ext>
            </p:extLst>
          </p:nvPr>
        </p:nvGraphicFramePr>
        <p:xfrm>
          <a:off x="469322" y="110750"/>
          <a:ext cx="11232572" cy="6558753"/>
        </p:xfrm>
        <a:graphic>
          <a:graphicData uri="http://schemas.openxmlformats.org/drawingml/2006/table">
            <a:tbl>
              <a:tblPr firstRow="1" bandRow="1">
                <a:tableStyleId>{5C22544A-7EE6-4342-B048-85BDC9FD1C3A}</a:tableStyleId>
              </a:tblPr>
              <a:tblGrid>
                <a:gridCol w="2021749">
                  <a:extLst>
                    <a:ext uri="{9D8B030D-6E8A-4147-A177-3AD203B41FA5}">
                      <a16:colId xmlns:a16="http://schemas.microsoft.com/office/drawing/2014/main" val="3453998806"/>
                    </a:ext>
                  </a:extLst>
                </a:gridCol>
                <a:gridCol w="1448815">
                  <a:extLst>
                    <a:ext uri="{9D8B030D-6E8A-4147-A177-3AD203B41FA5}">
                      <a16:colId xmlns:a16="http://schemas.microsoft.com/office/drawing/2014/main" val="4254344861"/>
                    </a:ext>
                  </a:extLst>
                </a:gridCol>
                <a:gridCol w="2093768">
                  <a:extLst>
                    <a:ext uri="{9D8B030D-6E8A-4147-A177-3AD203B41FA5}">
                      <a16:colId xmlns:a16="http://schemas.microsoft.com/office/drawing/2014/main" val="2239849631"/>
                    </a:ext>
                  </a:extLst>
                </a:gridCol>
                <a:gridCol w="1889413">
                  <a:extLst>
                    <a:ext uri="{9D8B030D-6E8A-4147-A177-3AD203B41FA5}">
                      <a16:colId xmlns:a16="http://schemas.microsoft.com/office/drawing/2014/main" val="1517933579"/>
                    </a:ext>
                  </a:extLst>
                </a:gridCol>
                <a:gridCol w="2505527">
                  <a:extLst>
                    <a:ext uri="{9D8B030D-6E8A-4147-A177-3AD203B41FA5}">
                      <a16:colId xmlns:a16="http://schemas.microsoft.com/office/drawing/2014/main" val="1962137091"/>
                    </a:ext>
                  </a:extLst>
                </a:gridCol>
                <a:gridCol w="1273300">
                  <a:extLst>
                    <a:ext uri="{9D8B030D-6E8A-4147-A177-3AD203B41FA5}">
                      <a16:colId xmlns:a16="http://schemas.microsoft.com/office/drawing/2014/main" val="495860547"/>
                    </a:ext>
                  </a:extLst>
                </a:gridCol>
              </a:tblGrid>
              <a:tr h="1081343">
                <a:tc>
                  <a:txBody>
                    <a:bodyPr/>
                    <a:lstStyle/>
                    <a:p>
                      <a:pPr algn="ctr" fontAlgn="t"/>
                      <a:r>
                        <a:rPr lang="it-IT" sz="1800" b="1" dirty="0">
                          <a:effectLst/>
                        </a:rPr>
                        <a:t>Nome del bonus</a:t>
                      </a:r>
                    </a:p>
                  </a:txBody>
                  <a:tcPr marL="27893" marR="27893" marT="13947" marB="13947"/>
                </a:tc>
                <a:tc>
                  <a:txBody>
                    <a:bodyPr/>
                    <a:lstStyle/>
                    <a:p>
                      <a:pPr algn="ctr" fontAlgn="t"/>
                      <a:r>
                        <a:rPr lang="it-IT" sz="1800" b="1" dirty="0">
                          <a:effectLst/>
                        </a:rPr>
                        <a:t>Beneficiari</a:t>
                      </a:r>
                    </a:p>
                  </a:txBody>
                  <a:tcPr marL="27893" marR="27893" marT="13947" marB="13947"/>
                </a:tc>
                <a:tc>
                  <a:txBody>
                    <a:bodyPr/>
                    <a:lstStyle/>
                    <a:p>
                      <a:pPr algn="ctr" fontAlgn="t"/>
                      <a:r>
                        <a:rPr lang="it-IT" sz="1800" b="1" dirty="0">
                          <a:effectLst/>
                        </a:rPr>
                        <a:t>Tipologia di agevolazione</a:t>
                      </a:r>
                    </a:p>
                  </a:txBody>
                  <a:tcPr marL="27893" marR="27893" marT="13947" marB="13947"/>
                </a:tc>
                <a:tc>
                  <a:txBody>
                    <a:bodyPr/>
                    <a:lstStyle/>
                    <a:p>
                      <a:pPr algn="ctr" fontAlgn="t"/>
                      <a:r>
                        <a:rPr lang="it-IT" sz="1800" b="1" dirty="0">
                          <a:effectLst/>
                        </a:rPr>
                        <a:t>Percentuale di contributo / importo</a:t>
                      </a:r>
                    </a:p>
                  </a:txBody>
                  <a:tcPr marL="27893" marR="27893" marT="13947" marB="13947"/>
                </a:tc>
                <a:tc>
                  <a:txBody>
                    <a:bodyPr/>
                    <a:lstStyle/>
                    <a:p>
                      <a:pPr algn="ctr" fontAlgn="t"/>
                      <a:r>
                        <a:rPr lang="it-IT" sz="1800" b="1" dirty="0">
                          <a:effectLst/>
                        </a:rPr>
                        <a:t>Spese ammissibili</a:t>
                      </a:r>
                    </a:p>
                  </a:txBody>
                  <a:tcPr marL="27893" marR="27893" marT="13947" marB="13947"/>
                </a:tc>
                <a:tc>
                  <a:txBody>
                    <a:bodyPr/>
                    <a:lstStyle/>
                    <a:p>
                      <a:pPr algn="ctr" fontAlgn="t"/>
                      <a:r>
                        <a:rPr lang="it-IT" sz="1800" b="1" dirty="0">
                          <a:effectLst/>
                        </a:rPr>
                        <a:t>Scadenza prevista</a:t>
                      </a:r>
                    </a:p>
                  </a:txBody>
                  <a:tcPr marL="27893" marR="27893" marT="13947" marB="13947"/>
                </a:tc>
                <a:extLst>
                  <a:ext uri="{0D108BD9-81ED-4DB2-BD59-A6C34878D82A}">
                    <a16:rowId xmlns:a16="http://schemas.microsoft.com/office/drawing/2014/main" val="566994096"/>
                  </a:ext>
                </a:extLst>
              </a:tr>
              <a:tr h="1169623">
                <a:tc>
                  <a:txBody>
                    <a:bodyPr/>
                    <a:lstStyle/>
                    <a:p>
                      <a:pPr fontAlgn="t"/>
                      <a:r>
                        <a:rPr lang="it-IT" sz="1800" b="1" dirty="0" smtClean="0">
                          <a:effectLst/>
                        </a:rPr>
                        <a:t>1) AVVISO PUBBLICO MASE</a:t>
                      </a:r>
                    </a:p>
                    <a:p>
                      <a:pPr fontAlgn="t"/>
                      <a:r>
                        <a:rPr lang="it-IT" sz="1800" b="1" dirty="0" smtClean="0">
                          <a:effectLst/>
                        </a:rPr>
                        <a:t>Decreto Direttoriale n. 424 del 30 ottobre 2025</a:t>
                      </a:r>
                      <a:endParaRPr lang="it-IT" sz="1800" b="1" dirty="0">
                        <a:effectLst/>
                      </a:endParaRPr>
                    </a:p>
                  </a:txBody>
                  <a:tcPr marL="27893" marR="27893" marT="13947" marB="13947"/>
                </a:tc>
                <a:tc>
                  <a:txBody>
                    <a:bodyPr/>
                    <a:lstStyle/>
                    <a:p>
                      <a:pPr fontAlgn="t"/>
                      <a:r>
                        <a:rPr lang="it-IT" dirty="0" smtClean="0"/>
                        <a:t>Imprese di qualunque dimensione nei Comuni con popolazione superiore a 5.000 abitanti</a:t>
                      </a:r>
                      <a:endParaRPr lang="it-IT" sz="1800" dirty="0">
                        <a:effectLst/>
                      </a:endParaRPr>
                    </a:p>
                  </a:txBody>
                  <a:tcPr marL="27893" marR="27893" marT="13947" marB="13947"/>
                </a:tc>
                <a:tc>
                  <a:txBody>
                    <a:bodyPr/>
                    <a:lstStyle/>
                    <a:p>
                      <a:pPr fontAlgn="t"/>
                      <a:r>
                        <a:rPr lang="it-IT" dirty="0" smtClean="0"/>
                        <a:t>Contributo in conto impianti a</a:t>
                      </a:r>
                      <a:r>
                        <a:rPr lang="it-IT" baseline="0" dirty="0" smtClean="0"/>
                        <a:t> f</a:t>
                      </a:r>
                      <a:r>
                        <a:rPr lang="it-IT" dirty="0" smtClean="0"/>
                        <a:t>ondo</a:t>
                      </a:r>
                      <a:r>
                        <a:rPr lang="it-IT" baseline="0" dirty="0" smtClean="0"/>
                        <a:t> perduto</a:t>
                      </a:r>
                      <a:endParaRPr lang="it-IT" sz="1800" dirty="0">
                        <a:effectLst/>
                      </a:endParaRPr>
                    </a:p>
                  </a:txBody>
                  <a:tcPr marL="27893" marR="27893" marT="13947" marB="13947"/>
                </a:tc>
                <a:tc>
                  <a:txBody>
                    <a:bodyPr/>
                    <a:lstStyle/>
                    <a:p>
                      <a:pPr fontAlgn="t"/>
                      <a:r>
                        <a:rPr lang="it-IT" sz="1800" dirty="0" smtClean="0">
                          <a:effectLst/>
                        </a:rPr>
                        <a:t>38% Grandi</a:t>
                      </a:r>
                      <a:r>
                        <a:rPr lang="it-IT" sz="1800" baseline="0" dirty="0" smtClean="0">
                          <a:effectLst/>
                        </a:rPr>
                        <a:t> Imprese</a:t>
                      </a:r>
                    </a:p>
                    <a:p>
                      <a:pPr fontAlgn="t"/>
                      <a:r>
                        <a:rPr lang="it-IT" sz="1800" baseline="0" dirty="0" smtClean="0">
                          <a:effectLst/>
                        </a:rPr>
                        <a:t>48% Medie Imprese</a:t>
                      </a:r>
                    </a:p>
                    <a:p>
                      <a:pPr fontAlgn="t"/>
                      <a:r>
                        <a:rPr lang="it-IT" sz="1800" baseline="0" dirty="0" smtClean="0">
                          <a:effectLst/>
                        </a:rPr>
                        <a:t>58% Piccole Imprese</a:t>
                      </a:r>
                      <a:endParaRPr lang="it-IT" sz="1800" dirty="0">
                        <a:effectLst/>
                      </a:endParaRPr>
                    </a:p>
                  </a:txBody>
                  <a:tcPr marL="27893" marR="27893" marT="13947" marB="13947"/>
                </a:tc>
                <a:tc>
                  <a:txBody>
                    <a:bodyPr/>
                    <a:lstStyle/>
                    <a:p>
                      <a:pPr fontAlgn="t"/>
                      <a:r>
                        <a:rPr lang="it-IT" dirty="0" smtClean="0"/>
                        <a:t>a)</a:t>
                      </a:r>
                      <a:r>
                        <a:rPr lang="it-IT" baseline="0" dirty="0" smtClean="0"/>
                        <a:t> </a:t>
                      </a:r>
                      <a:r>
                        <a:rPr lang="it-IT" dirty="0" smtClean="0"/>
                        <a:t>impianto fotovoltaico e/o termo-fotovoltaico, per autoconsumo immediato; b) eventuale sistema di stoccaggio elettrochimico dell’energia elettrica</a:t>
                      </a:r>
                      <a:endParaRPr lang="it-IT" sz="1800" dirty="0">
                        <a:effectLst/>
                      </a:endParaRPr>
                    </a:p>
                  </a:txBody>
                  <a:tcPr marL="27893" marR="27893" marT="13947" marB="13947"/>
                </a:tc>
                <a:tc>
                  <a:txBody>
                    <a:bodyPr/>
                    <a:lstStyle/>
                    <a:p>
                      <a:pPr fontAlgn="t"/>
                      <a:r>
                        <a:rPr lang="it-IT" sz="1800" dirty="0" smtClean="0">
                          <a:effectLst/>
                        </a:rPr>
                        <a:t>Presentazione 3 dicembre 2025 / scadenza 3 marzo 2026</a:t>
                      </a:r>
                      <a:endParaRPr lang="it-IT" sz="1800" dirty="0">
                        <a:effectLst/>
                      </a:endParaRPr>
                    </a:p>
                  </a:txBody>
                  <a:tcPr marL="27893" marR="27893" marT="13947" marB="13947"/>
                </a:tc>
                <a:extLst>
                  <a:ext uri="{0D108BD9-81ED-4DB2-BD59-A6C34878D82A}">
                    <a16:rowId xmlns:a16="http://schemas.microsoft.com/office/drawing/2014/main" val="1766951395"/>
                  </a:ext>
                </a:extLst>
              </a:tr>
              <a:tr h="1288331">
                <a:tc>
                  <a:txBody>
                    <a:bodyPr/>
                    <a:lstStyle/>
                    <a:p>
                      <a:pPr fontAlgn="t"/>
                      <a:r>
                        <a:rPr lang="it-IT" sz="1800" b="1" i="0" dirty="0" smtClean="0">
                          <a:solidFill>
                            <a:srgbClr val="C00000"/>
                          </a:solidFill>
                          <a:effectLst/>
                        </a:rPr>
                        <a:t>2) </a:t>
                      </a:r>
                      <a:r>
                        <a:rPr lang="it-IT" sz="1800" b="1" i="0" cap="all" baseline="0" dirty="0" smtClean="0">
                          <a:solidFill>
                            <a:srgbClr val="C00000"/>
                          </a:solidFill>
                          <a:effectLst/>
                        </a:rPr>
                        <a:t>Credito </a:t>
                      </a:r>
                      <a:r>
                        <a:rPr lang="it-IT" sz="1800" b="1" i="0" cap="all" baseline="0" dirty="0">
                          <a:solidFill>
                            <a:srgbClr val="C00000"/>
                          </a:solidFill>
                          <a:effectLst/>
                        </a:rPr>
                        <a:t>d’Imposta </a:t>
                      </a:r>
                      <a:r>
                        <a:rPr lang="it-IT" sz="1800" b="1" i="0" dirty="0" smtClean="0">
                          <a:solidFill>
                            <a:srgbClr val="C00000"/>
                          </a:solidFill>
                          <a:effectLst/>
                        </a:rPr>
                        <a:t>4.0 del MIMIT </a:t>
                      </a:r>
                      <a:r>
                        <a:rPr lang="it-IT" sz="1600" b="1" i="0" dirty="0" smtClean="0">
                          <a:solidFill>
                            <a:srgbClr val="C00000"/>
                          </a:solidFill>
                          <a:effectLst/>
                        </a:rPr>
                        <a:t>(variato con la nuova Legge di Bilancio è atteso ora il Decreto Attuativo, gen.</a:t>
                      </a:r>
                      <a:r>
                        <a:rPr lang="it-IT" sz="1600" b="1" i="0" baseline="0" dirty="0" smtClean="0">
                          <a:solidFill>
                            <a:srgbClr val="C00000"/>
                          </a:solidFill>
                          <a:effectLst/>
                        </a:rPr>
                        <a:t> 2026</a:t>
                      </a:r>
                      <a:r>
                        <a:rPr lang="it-IT" sz="1600" b="1" i="0" dirty="0" smtClean="0">
                          <a:solidFill>
                            <a:srgbClr val="C00000"/>
                          </a:solidFill>
                          <a:effectLst/>
                        </a:rPr>
                        <a:t> )</a:t>
                      </a:r>
                      <a:endParaRPr lang="it-IT" sz="1600" i="0" dirty="0">
                        <a:solidFill>
                          <a:srgbClr val="C00000"/>
                        </a:solidFill>
                        <a:effectLst/>
                      </a:endParaRPr>
                    </a:p>
                  </a:txBody>
                  <a:tcPr marL="27893" marR="27893" marT="13947" marB="13947"/>
                </a:tc>
                <a:tc>
                  <a:txBody>
                    <a:bodyPr/>
                    <a:lstStyle/>
                    <a:p>
                      <a:pPr fontAlgn="t"/>
                      <a:r>
                        <a:rPr lang="it-IT" sz="1800" i="0" dirty="0">
                          <a:solidFill>
                            <a:srgbClr val="C00000"/>
                          </a:solidFill>
                          <a:effectLst/>
                        </a:rPr>
                        <a:t>Tutte le imprese italiane</a:t>
                      </a:r>
                    </a:p>
                  </a:txBody>
                  <a:tcPr marL="27893" marR="27893" marT="13947" marB="13947"/>
                </a:tc>
                <a:tc>
                  <a:txBody>
                    <a:bodyPr/>
                    <a:lstStyle/>
                    <a:p>
                      <a:pPr fontAlgn="t"/>
                      <a:r>
                        <a:rPr lang="it-IT" sz="1800" i="0" dirty="0">
                          <a:solidFill>
                            <a:srgbClr val="C00000"/>
                          </a:solidFill>
                          <a:effectLst/>
                        </a:rPr>
                        <a:t>Detrazione fiscale sugli </a:t>
                      </a:r>
                      <a:r>
                        <a:rPr lang="it-IT" sz="1800" i="0" dirty="0" smtClean="0">
                          <a:solidFill>
                            <a:srgbClr val="C00000"/>
                          </a:solidFill>
                          <a:effectLst/>
                        </a:rPr>
                        <a:t>investimenti </a:t>
                      </a:r>
                      <a:r>
                        <a:rPr lang="it-IT" sz="1800" b="1" i="0" dirty="0" smtClean="0">
                          <a:solidFill>
                            <a:srgbClr val="C00000"/>
                          </a:solidFill>
                          <a:effectLst/>
                        </a:rPr>
                        <a:t>+ </a:t>
                      </a:r>
                      <a:r>
                        <a:rPr lang="it-IT" sz="1800" b="1" i="0" dirty="0" err="1" smtClean="0">
                          <a:solidFill>
                            <a:srgbClr val="C00000"/>
                          </a:solidFill>
                          <a:effectLst/>
                        </a:rPr>
                        <a:t>iperammortamento</a:t>
                      </a:r>
                      <a:endParaRPr lang="it-IT" sz="1800" b="1" i="0" dirty="0">
                        <a:solidFill>
                          <a:srgbClr val="C00000"/>
                        </a:solidFill>
                        <a:effectLst/>
                      </a:endParaRPr>
                    </a:p>
                  </a:txBody>
                  <a:tcPr marL="27893" marR="27893" marT="13947" marB="13947"/>
                </a:tc>
                <a:tc>
                  <a:txBody>
                    <a:bodyPr/>
                    <a:lstStyle/>
                    <a:p>
                      <a:pPr fontAlgn="t"/>
                      <a:r>
                        <a:rPr lang="it-IT" sz="1800" i="0" dirty="0">
                          <a:solidFill>
                            <a:srgbClr val="C00000"/>
                          </a:solidFill>
                          <a:effectLst/>
                        </a:rPr>
                        <a:t>Fino al 20% per impianti fotovoltaici e beni strumentali</a:t>
                      </a:r>
                    </a:p>
                  </a:txBody>
                  <a:tcPr marL="27893" marR="27893" marT="13947" marB="13947"/>
                </a:tc>
                <a:tc>
                  <a:txBody>
                    <a:bodyPr/>
                    <a:lstStyle/>
                    <a:p>
                      <a:pPr fontAlgn="t"/>
                      <a:r>
                        <a:rPr lang="it-IT" sz="1800" i="0" dirty="0" smtClean="0">
                          <a:solidFill>
                            <a:srgbClr val="C00000"/>
                          </a:solidFill>
                          <a:effectLst/>
                        </a:rPr>
                        <a:t>Investimenti in beni strumentali come acquisto </a:t>
                      </a:r>
                      <a:r>
                        <a:rPr lang="it-IT" sz="1800" i="0" dirty="0">
                          <a:solidFill>
                            <a:srgbClr val="C00000"/>
                          </a:solidFill>
                          <a:effectLst/>
                        </a:rPr>
                        <a:t>e installazione impianti, inverter, sistemi di accumulo</a:t>
                      </a:r>
                    </a:p>
                  </a:txBody>
                  <a:tcPr marL="27893" marR="27893" marT="13947" marB="13947"/>
                </a:tc>
                <a:tc>
                  <a:txBody>
                    <a:bodyPr/>
                    <a:lstStyle/>
                    <a:p>
                      <a:pPr fontAlgn="t"/>
                      <a:r>
                        <a:rPr lang="it-IT" sz="1800" i="0" dirty="0">
                          <a:solidFill>
                            <a:srgbClr val="C00000"/>
                          </a:solidFill>
                          <a:effectLst/>
                        </a:rPr>
                        <a:t>Secondo normativa nazionale vigente</a:t>
                      </a:r>
                    </a:p>
                  </a:txBody>
                  <a:tcPr marL="27893" marR="27893" marT="13947" marB="13947"/>
                </a:tc>
                <a:extLst>
                  <a:ext uri="{0D108BD9-81ED-4DB2-BD59-A6C34878D82A}">
                    <a16:rowId xmlns:a16="http://schemas.microsoft.com/office/drawing/2014/main" val="3149530446"/>
                  </a:ext>
                </a:extLst>
              </a:tr>
              <a:tr h="1703062">
                <a:tc>
                  <a:txBody>
                    <a:bodyPr/>
                    <a:lstStyle/>
                    <a:p>
                      <a:pPr fontAlgn="t"/>
                      <a:r>
                        <a:rPr lang="it-IT" sz="1800" b="1" i="0" dirty="0" smtClean="0">
                          <a:solidFill>
                            <a:schemeClr val="tx1"/>
                          </a:solidFill>
                          <a:effectLst/>
                        </a:rPr>
                        <a:t>3) </a:t>
                      </a:r>
                      <a:endParaRPr lang="it-IT" sz="1600" i="0" dirty="0">
                        <a:solidFill>
                          <a:schemeClr val="tx1"/>
                        </a:solidFill>
                        <a:effectLst/>
                      </a:endParaRPr>
                    </a:p>
                  </a:txBody>
                  <a:tcPr marL="27893" marR="27893" marT="13947" marB="13947"/>
                </a:tc>
                <a:tc>
                  <a:txBody>
                    <a:bodyPr/>
                    <a:lstStyle/>
                    <a:p>
                      <a:pPr fontAlgn="t"/>
                      <a:endParaRPr lang="it-IT" sz="1800" i="0" dirty="0">
                        <a:solidFill>
                          <a:schemeClr val="tx1"/>
                        </a:solidFill>
                        <a:effectLst/>
                      </a:endParaRPr>
                    </a:p>
                  </a:txBody>
                  <a:tcPr marL="27893" marR="27893" marT="13947" marB="13947"/>
                </a:tc>
                <a:tc>
                  <a:txBody>
                    <a:bodyPr/>
                    <a:lstStyle/>
                    <a:p>
                      <a:pPr fontAlgn="t"/>
                      <a:endParaRPr lang="it-IT" sz="1800" b="1" i="0" dirty="0">
                        <a:solidFill>
                          <a:schemeClr val="tx1"/>
                        </a:solidFill>
                        <a:effectLst/>
                      </a:endParaRPr>
                    </a:p>
                  </a:txBody>
                  <a:tcPr marL="27893" marR="27893" marT="13947" marB="13947"/>
                </a:tc>
                <a:tc>
                  <a:txBody>
                    <a:bodyPr/>
                    <a:lstStyle/>
                    <a:p>
                      <a:pPr fontAlgn="t"/>
                      <a:endParaRPr lang="it-IT" sz="1800" i="0" dirty="0">
                        <a:solidFill>
                          <a:schemeClr val="tx1"/>
                        </a:solidFill>
                        <a:effectLst/>
                      </a:endParaRPr>
                    </a:p>
                  </a:txBody>
                  <a:tcPr marL="27893" marR="27893" marT="13947" marB="13947"/>
                </a:tc>
                <a:tc>
                  <a:txBody>
                    <a:bodyPr/>
                    <a:lstStyle/>
                    <a:p>
                      <a:pPr fontAlgn="t"/>
                      <a:endParaRPr lang="it-IT" sz="1800" i="0" dirty="0">
                        <a:solidFill>
                          <a:schemeClr val="tx1"/>
                        </a:solidFill>
                        <a:effectLst/>
                      </a:endParaRPr>
                    </a:p>
                  </a:txBody>
                  <a:tcPr marL="27893" marR="27893" marT="13947" marB="13947"/>
                </a:tc>
                <a:tc>
                  <a:txBody>
                    <a:bodyPr/>
                    <a:lstStyle/>
                    <a:p>
                      <a:pPr fontAlgn="t"/>
                      <a:endParaRPr lang="it-IT" sz="1800" i="0" dirty="0">
                        <a:solidFill>
                          <a:schemeClr val="tx1"/>
                        </a:solidFill>
                        <a:effectLst/>
                      </a:endParaRPr>
                    </a:p>
                  </a:txBody>
                  <a:tcPr marL="27893" marR="27893" marT="13947" marB="13947"/>
                </a:tc>
                <a:extLst>
                  <a:ext uri="{0D108BD9-81ED-4DB2-BD59-A6C34878D82A}">
                    <a16:rowId xmlns:a16="http://schemas.microsoft.com/office/drawing/2014/main" val="1972164661"/>
                  </a:ext>
                </a:extLst>
              </a:tr>
            </a:tbl>
          </a:graphicData>
        </a:graphic>
      </p:graphicFrame>
    </p:spTree>
    <p:extLst>
      <p:ext uri="{BB962C8B-B14F-4D97-AF65-F5344CB8AC3E}">
        <p14:creationId xmlns:p14="http://schemas.microsoft.com/office/powerpoint/2010/main" val="340578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04850" y="1362075"/>
            <a:ext cx="10782300" cy="4133850"/>
          </a:xfrm>
          <a:prstGeom prst="rect">
            <a:avLst/>
          </a:prstGeom>
        </p:spPr>
      </p:pic>
      <p:sp>
        <p:nvSpPr>
          <p:cNvPr id="5" name="Rettangolo 4"/>
          <p:cNvSpPr/>
          <p:nvPr/>
        </p:nvSpPr>
        <p:spPr>
          <a:xfrm>
            <a:off x="1364672" y="5745306"/>
            <a:ext cx="8433955" cy="646331"/>
          </a:xfrm>
          <a:prstGeom prst="rect">
            <a:avLst/>
          </a:prstGeom>
        </p:spPr>
        <p:txBody>
          <a:bodyPr wrap="square">
            <a:spAutoFit/>
          </a:bodyPr>
          <a:lstStyle/>
          <a:p>
            <a:r>
              <a:rPr lang="it-IT" dirty="0"/>
              <a:t>Misura PNRR Parco </a:t>
            </a:r>
            <a:r>
              <a:rPr lang="it-IT" dirty="0" err="1"/>
              <a:t>Agrisolare</a:t>
            </a:r>
            <a:r>
              <a:rPr lang="it-IT" dirty="0"/>
              <a:t> 2026. (Crediti: Furcolo - Troncone)</a:t>
            </a:r>
            <a:endParaRPr lang="it-IT" dirty="0">
              <a:solidFill>
                <a:srgbClr val="1A171B"/>
              </a:solidFill>
              <a:latin typeface="Helvetica" panose="020B0604020202020204" pitchFamily="34" charset="0"/>
            </a:endParaRPr>
          </a:p>
          <a:p>
            <a:endParaRPr lang="it-IT" dirty="0"/>
          </a:p>
        </p:txBody>
      </p:sp>
    </p:spTree>
    <p:extLst>
      <p:ext uri="{BB962C8B-B14F-4D97-AF65-F5344CB8AC3E}">
        <p14:creationId xmlns:p14="http://schemas.microsoft.com/office/powerpoint/2010/main" val="388251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6355" y="1870364"/>
            <a:ext cx="10442863" cy="415635"/>
          </a:xfrm>
        </p:spPr>
        <p:txBody>
          <a:bodyPr>
            <a:normAutofit fontScale="90000"/>
          </a:bodyPr>
          <a:lstStyle/>
          <a:p>
            <a:pPr fontAlgn="base"/>
            <a:r>
              <a:rPr lang="it-IT" dirty="0" smtClean="0"/>
              <a:t>ECCEZIONE AGLI  </a:t>
            </a:r>
            <a:r>
              <a:rPr lang="it-IT" dirty="0"/>
              <a:t>INVESTIMENTI </a:t>
            </a:r>
            <a:r>
              <a:rPr lang="it-IT" dirty="0" smtClean="0"/>
              <a:t>AMMISSIBILI</a:t>
            </a:r>
            <a:br>
              <a:rPr lang="it-IT" dirty="0" smtClean="0"/>
            </a:br>
            <a:endParaRPr lang="it-IT" dirty="0"/>
          </a:p>
        </p:txBody>
      </p:sp>
      <p:sp>
        <p:nvSpPr>
          <p:cNvPr id="3" name="Segnaposto contenuto 2"/>
          <p:cNvSpPr>
            <a:spLocks noGrp="1"/>
          </p:cNvSpPr>
          <p:nvPr>
            <p:ph idx="1"/>
          </p:nvPr>
        </p:nvSpPr>
        <p:spPr/>
        <p:txBody>
          <a:bodyPr>
            <a:normAutofit fontScale="92500" lnSpcReduction="10000"/>
          </a:bodyPr>
          <a:lstStyle/>
          <a:p>
            <a:r>
              <a:rPr lang="it-IT" dirty="0"/>
              <a:t>Qualora il codice ATECO prevalente dell’azienda non coincida con quelli espressamente indicati nelle tabelle di riferimento, il soggetto richiedente può comunque accedere alla misura fornendo adeguata documentazione a supporto della propria classificazione, dimostrando la coerenza dell’attività svolta con la tipologia di intervento oggetto del finanziamento.</a:t>
            </a:r>
          </a:p>
          <a:p>
            <a:r>
              <a:rPr lang="it-IT" dirty="0"/>
              <a:t>La corretta individuazione della categoria di appartenenza assume un ruolo centrale nella determinazione dell’intensità dell’aiuto e delle condizioni di ammissibilità, rendendo fondamentale una valutazione preventiva accurata da parte del professionista incaricato. </a:t>
            </a:r>
          </a:p>
          <a:p>
            <a:pPr marL="0" indent="0">
              <a:buNone/>
            </a:pPr>
            <a:endParaRPr lang="it-IT" dirty="0"/>
          </a:p>
        </p:txBody>
      </p:sp>
    </p:spTree>
    <p:extLst>
      <p:ext uri="{BB962C8B-B14F-4D97-AF65-F5344CB8AC3E}">
        <p14:creationId xmlns:p14="http://schemas.microsoft.com/office/powerpoint/2010/main" val="1644167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base"/>
            <a:r>
              <a:rPr lang="it-IT" dirty="0" smtClean="0"/>
              <a:t>TERMINI PRESENTAZIONE DOMANDA</a:t>
            </a:r>
            <a:endParaRPr lang="it-IT" dirty="0"/>
          </a:p>
        </p:txBody>
      </p:sp>
      <p:sp>
        <p:nvSpPr>
          <p:cNvPr id="3" name="Segnaposto contenuto 2"/>
          <p:cNvSpPr>
            <a:spLocks noGrp="1"/>
          </p:cNvSpPr>
          <p:nvPr>
            <p:ph idx="1"/>
          </p:nvPr>
        </p:nvSpPr>
        <p:spPr/>
        <p:txBody>
          <a:bodyPr/>
          <a:lstStyle/>
          <a:p>
            <a:pPr marL="0" indent="0">
              <a:buNone/>
            </a:pPr>
            <a:r>
              <a:rPr lang="it-IT" dirty="0"/>
              <a:t>I progetti ammessi devono essere completati entro 18 mesi dalla concessione del finanziamento, in coerenza con le </a:t>
            </a:r>
            <a:r>
              <a:rPr lang="it-IT" b="1" dirty="0"/>
              <a:t>scadenze del PNRR</a:t>
            </a:r>
            <a:r>
              <a:rPr lang="it-IT" dirty="0"/>
              <a:t>.</a:t>
            </a:r>
          </a:p>
          <a:p>
            <a:pPr marL="0" indent="0">
              <a:buNone/>
            </a:pPr>
            <a:r>
              <a:rPr lang="it-IT" dirty="0" smtClean="0"/>
              <a:t>La </a:t>
            </a:r>
            <a:r>
              <a:rPr lang="it-IT" dirty="0"/>
              <a:t>gestione delle risorse è affidata al </a:t>
            </a:r>
            <a:r>
              <a:rPr lang="it-IT" b="1" dirty="0"/>
              <a:t>GSE</a:t>
            </a:r>
            <a:r>
              <a:rPr lang="it-IT" dirty="0"/>
              <a:t> (Gestore dei Servizi Energetici), che gestirà le convenzioni di sovvenzione. </a:t>
            </a:r>
          </a:p>
        </p:txBody>
      </p:sp>
    </p:spTree>
    <p:extLst>
      <p:ext uri="{BB962C8B-B14F-4D97-AF65-F5344CB8AC3E}">
        <p14:creationId xmlns:p14="http://schemas.microsoft.com/office/powerpoint/2010/main" val="2960187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401" y="2031614"/>
            <a:ext cx="9601196" cy="150477"/>
          </a:xfrm>
        </p:spPr>
        <p:txBody>
          <a:bodyPr>
            <a:normAutofit fontScale="90000"/>
          </a:bodyPr>
          <a:lstStyle/>
          <a:p>
            <a:r>
              <a:rPr lang="it-IT" b="1" cap="all" dirty="0" smtClean="0"/>
              <a:t>Scadenze PNRR</a:t>
            </a:r>
            <a:r>
              <a:rPr lang="it-IT" cap="all" dirty="0"/>
              <a:t/>
            </a:r>
            <a:br>
              <a:rPr lang="it-IT" cap="all" dirty="0"/>
            </a:br>
            <a:r>
              <a:rPr lang="it-IT" cap="all" dirty="0"/>
              <a:t/>
            </a:r>
            <a:br>
              <a:rPr lang="it-IT" cap="all" dirty="0"/>
            </a:br>
            <a:endParaRPr lang="it-IT" cap="all" dirty="0"/>
          </a:p>
        </p:txBody>
      </p:sp>
      <p:sp>
        <p:nvSpPr>
          <p:cNvPr id="3" name="Segnaposto contenuto 2"/>
          <p:cNvSpPr>
            <a:spLocks noGrp="1"/>
          </p:cNvSpPr>
          <p:nvPr>
            <p:ph idx="1"/>
          </p:nvPr>
        </p:nvSpPr>
        <p:spPr/>
        <p:txBody>
          <a:bodyPr/>
          <a:lstStyle/>
          <a:p>
            <a:pPr marL="0" indent="0">
              <a:buNone/>
            </a:pPr>
            <a:r>
              <a:rPr lang="it-IT" dirty="0" smtClean="0"/>
              <a:t>La </a:t>
            </a:r>
            <a:r>
              <a:rPr lang="it-IT" dirty="0"/>
              <a:t>misura prevede la sottoscrizione degli accordi con i beneficiari e il completamento degli investimenti entro il secondo trimestre 2026 (T2 2026). </a:t>
            </a:r>
          </a:p>
          <a:p>
            <a:endParaRPr lang="it-IT" dirty="0"/>
          </a:p>
        </p:txBody>
      </p:sp>
    </p:spTree>
    <p:extLst>
      <p:ext uri="{BB962C8B-B14F-4D97-AF65-F5344CB8AC3E}">
        <p14:creationId xmlns:p14="http://schemas.microsoft.com/office/powerpoint/2010/main" val="14036903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TM02900743[[fn=Organico]]</Template>
  <TotalTime>1510</TotalTime>
  <Words>925</Words>
  <Application>Microsoft Office PowerPoint</Application>
  <PresentationFormat>Widescreen</PresentationFormat>
  <Paragraphs>74</Paragraphs>
  <Slides>51</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51</vt:i4>
      </vt:variant>
    </vt:vector>
  </HeadingPairs>
  <TitlesOfParts>
    <vt:vector size="56" baseType="lpstr">
      <vt:lpstr>Arial</vt:lpstr>
      <vt:lpstr>Calibri</vt:lpstr>
      <vt:lpstr>Garamond</vt:lpstr>
      <vt:lpstr>Helvetica</vt:lpstr>
      <vt:lpstr>Organico</vt:lpstr>
      <vt:lpstr>BANDO PARCO AGRISOLARE 2026 M2C1-I4 «FACILITY Parco Agrisolare» file:///C:/Users/l.monda/Downloads/MASAF_2025_0681806_MASAF_2025_0681414_Allegato_decretofacilityagrisolare_def_signed%20(1).pdf</vt:lpstr>
      <vt:lpstr>Presentazione standard di PowerPoint</vt:lpstr>
      <vt:lpstr>SOGGETTI BENEFICIARI  </vt:lpstr>
      <vt:lpstr>INTERVENTI AMMISSIBILI  </vt:lpstr>
      <vt:lpstr>Vincolo di Autoconsumo e Novità </vt:lpstr>
      <vt:lpstr>Presentazione standard di PowerPoint</vt:lpstr>
      <vt:lpstr>ECCEZIONE AGLI  INVESTIMENTI AMMISSIBILI </vt:lpstr>
      <vt:lpstr>TERMINI PRESENTAZIONE DOMANDA</vt:lpstr>
      <vt:lpstr>Scadenze PNRR  </vt:lpstr>
      <vt:lpstr>INTENSITA’ DI AIUTO </vt:lpstr>
      <vt:lpstr>PRIORITA’  </vt:lpstr>
      <vt:lpstr>RINVIO NORMATIVO</vt:lpstr>
      <vt:lpstr>NIUOVO REGOLAMENTO OPERATIVO</vt:lpstr>
      <vt:lpstr>IN SINTESI </vt:lpstr>
      <vt:lpstr>03/02/2026 ULTIME INFO RIGUARDO AL  REGOLAMENTO OPERATIVO</vt:lpstr>
      <vt:lpstr>F I N 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luigi monda</dc:creator>
  <cp:lastModifiedBy>luigi monda</cp:lastModifiedBy>
  <cp:revision>42</cp:revision>
  <dcterms:created xsi:type="dcterms:W3CDTF">2025-11-14T11:44:02Z</dcterms:created>
  <dcterms:modified xsi:type="dcterms:W3CDTF">2026-02-03T10:08:34Z</dcterms:modified>
</cp:coreProperties>
</file>